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8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 autoCompressPictures="0">
  <p:sldMasterIdLst>
    <p:sldMasterId id="2147483657" r:id="rId6"/>
  </p:sldMasterIdLst>
  <p:notesMasterIdLst>
    <p:notesMasterId r:id="rId8"/>
  </p:notesMasterIdLst>
  <p:sldIdLst>
    <p:sldId id="284" r:id="rId10"/>
    <p:sldId id="285" r:id="rId11"/>
    <p:sldId id="256" r:id="rId12"/>
    <p:sldId id="269" r:id="rId14"/>
    <p:sldId id="270" r:id="rId16"/>
    <p:sldId id="257" r:id="rId18"/>
    <p:sldId id="261" r:id="rId20"/>
    <p:sldId id="258" r:id="rId22"/>
    <p:sldId id="259" r:id="rId24"/>
    <p:sldId id="260" r:id="rId26"/>
    <p:sldId id="280" r:id="rId28"/>
    <p:sldId id="278" r:id="rId29"/>
    <p:sldId id="286" r:id="rId31"/>
    <p:sldId id="272" r:id="rId33"/>
    <p:sldId id="281" r:id="rId35"/>
    <p:sldId id="268" r:id="rId36"/>
    <p:sldId id="279" r:id="rId38"/>
    <p:sldId id="262" r:id="rId4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6" Type="http://schemas.openxmlformats.org/officeDocument/2006/relationships/slideMaster" Target="slideMasters/slideMaster1.xml"></Relationship><Relationship Id="rId7" Type="http://schemas.openxmlformats.org/officeDocument/2006/relationships/theme" Target="theme/theme1.xml"></Relationship><Relationship Id="rId8" Type="http://schemas.openxmlformats.org/officeDocument/2006/relationships/notesMaster" Target="notesMasters/notesMaster1.xml"></Relationship><Relationship Id="rId10" Type="http://schemas.openxmlformats.org/officeDocument/2006/relationships/slide" Target="slides/slide1.xml"></Relationship><Relationship Id="rId11" Type="http://schemas.openxmlformats.org/officeDocument/2006/relationships/slide" Target="slides/slide2.xml"></Relationship><Relationship Id="rId12" Type="http://schemas.openxmlformats.org/officeDocument/2006/relationships/slide" Target="slides/slide3.xml"></Relationship><Relationship Id="rId14" Type="http://schemas.openxmlformats.org/officeDocument/2006/relationships/slide" Target="slides/slide4.xml"></Relationship><Relationship Id="rId16" Type="http://schemas.openxmlformats.org/officeDocument/2006/relationships/slide" Target="slides/slide5.xml"></Relationship><Relationship Id="rId18" Type="http://schemas.openxmlformats.org/officeDocument/2006/relationships/slide" Target="slides/slide6.xml"></Relationship><Relationship Id="rId20" Type="http://schemas.openxmlformats.org/officeDocument/2006/relationships/slide" Target="slides/slide7.xml"></Relationship><Relationship Id="rId22" Type="http://schemas.openxmlformats.org/officeDocument/2006/relationships/slide" Target="slides/slide8.xml"></Relationship><Relationship Id="rId24" Type="http://schemas.openxmlformats.org/officeDocument/2006/relationships/slide" Target="slides/slide9.xml"></Relationship><Relationship Id="rId26" Type="http://schemas.openxmlformats.org/officeDocument/2006/relationships/slide" Target="slides/slide10.xml"></Relationship><Relationship Id="rId28" Type="http://schemas.openxmlformats.org/officeDocument/2006/relationships/slide" Target="slides/slide11.xml"></Relationship><Relationship Id="rId29" Type="http://schemas.openxmlformats.org/officeDocument/2006/relationships/slide" Target="slides/slide12.xml"></Relationship><Relationship Id="rId31" Type="http://schemas.openxmlformats.org/officeDocument/2006/relationships/slide" Target="slides/slide13.xml"></Relationship><Relationship Id="rId33" Type="http://schemas.openxmlformats.org/officeDocument/2006/relationships/slide" Target="slides/slide14.xml"></Relationship><Relationship Id="rId35" Type="http://schemas.openxmlformats.org/officeDocument/2006/relationships/slide" Target="slides/slide15.xml"></Relationship><Relationship Id="rId36" Type="http://schemas.openxmlformats.org/officeDocument/2006/relationships/slide" Target="slides/slide16.xml"></Relationship><Relationship Id="rId38" Type="http://schemas.openxmlformats.org/officeDocument/2006/relationships/slide" Target="slides/slide17.xml"></Relationship><Relationship Id="rId40" Type="http://schemas.openxmlformats.org/officeDocument/2006/relationships/slide" Target="slides/slide18.xml"></Relationship><Relationship Id="rId42" Type="http://schemas.openxmlformats.org/officeDocument/2006/relationships/viewProps" Target="viewProps.xml"></Relationship><Relationship Id="rId43" Type="http://schemas.openxmlformats.org/officeDocument/2006/relationships/presProps" Target="presProps.xml"></Relationship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312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0.xml"></Relationship></Relationships>
</file>

<file path=ppt/notesSlides/_rels/notesSlide1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2.xml"></Relationship></Relationships>
</file>

<file path=ppt/notesSlides/_rels/notesSlide1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3.xml"></Relationship></Relationships>
</file>

<file path=ppt/notesSlides/_rels/notesSlide1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4.xml"></Relationship></Relationships>
</file>

<file path=ppt/notesSlides/_rels/notesSlide1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6.xml"></Relationship></Relationships>
</file>

<file path=ppt/notesSlides/_rels/notesSlide17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7.xml"></Relationship></Relationships>
</file>

<file path=ppt/notesSlides/_rels/notesSlide18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8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5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7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8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9.xml"></Relationship></Relationship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A5490-324B-7868-420E-830B562F5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FD551F-3443-CF02-B5B8-11ED5E67AE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08E26E-E73F-4345-4F69-B799C51350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43C8D8-539C-62DC-2B35-A01909E96A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0148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710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17E70A-182B-78B5-A828-CC25A1D02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21BC36-EC31-ADB8-66F9-96B4A26494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0D384B-7875-032A-3F8C-A67E773495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1418B-103E-5BB5-BB1C-A73C51242E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1564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53" y="2190750"/>
            <a:ext cx="5897027" cy="5221606"/>
          </a:xfrm>
        </p:spPr>
        <p:txBody>
          <a:bodyPr lIns="0" tIns="0" rIns="0" bIns="0">
            <a:noAutofit/>
          </a:bodyPr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619125" y="-20065"/>
            <a:ext cx="1510342" cy="1326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456" y="7513723"/>
            <a:ext cx="1287623" cy="4968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6045186" y="5203312"/>
            <a:ext cx="2286000" cy="2825116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160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160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160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3646004" y="7691277"/>
            <a:ext cx="336061" cy="33606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636435" y="7746888"/>
            <a:ext cx="353352" cy="224840"/>
          </a:xfrm>
        </p:spPr>
        <p:txBody>
          <a:bodyPr lIns="0" tIns="0" rIns="0" bIns="0"/>
          <a:lstStyle>
            <a:lvl1pPr algn="ctr">
              <a:defRPr sz="108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1578" y="0"/>
            <a:ext cx="7568824" cy="6936446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126" y="599514"/>
            <a:ext cx="5924653" cy="1590676"/>
          </a:xfrm>
        </p:spPr>
        <p:txBody>
          <a:bodyPr lIns="0" tIns="0" rIns="0" bIns="0">
            <a:noAutofit/>
          </a:bodyPr>
          <a:lstStyle>
            <a:lvl1pPr>
              <a:defRPr sz="384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33079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126" y="599514"/>
            <a:ext cx="5924653" cy="1590676"/>
          </a:xfrm>
        </p:spPr>
        <p:txBody>
          <a:bodyPr lIns="0" tIns="0" rIns="0" bIns="0">
            <a:noAutofit/>
          </a:bodyPr>
          <a:lstStyle>
            <a:lvl1pPr>
              <a:defRPr sz="384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6753" y="2190750"/>
            <a:ext cx="5897027" cy="5221606"/>
          </a:xfrm>
        </p:spPr>
        <p:txBody>
          <a:bodyPr lIns="0" tIns="0" rIns="0" bIns="0">
            <a:noAutofit/>
          </a:bodyPr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619125" y="-20065"/>
            <a:ext cx="1510342" cy="1326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456" y="7513723"/>
            <a:ext cx="1287623" cy="4968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3646004" y="7691277"/>
            <a:ext cx="336061" cy="33606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636435" y="7746888"/>
            <a:ext cx="353352" cy="224840"/>
          </a:xfrm>
        </p:spPr>
        <p:txBody>
          <a:bodyPr lIns="0" tIns="0" rIns="0" bIns="0"/>
          <a:lstStyle>
            <a:lvl1pPr algn="ctr">
              <a:defRPr sz="108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9425355" y="1186244"/>
            <a:ext cx="5194955" cy="585711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6129379" y="760336"/>
            <a:ext cx="6686290" cy="6686287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46254" y="1186243"/>
            <a:ext cx="5861818" cy="586181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2248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7919084" y="5649490"/>
            <a:ext cx="6711316" cy="12077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98475" y="1977824"/>
            <a:ext cx="6850967" cy="12077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126" y="295945"/>
            <a:ext cx="13380720" cy="1104403"/>
          </a:xfrm>
        </p:spPr>
        <p:txBody>
          <a:bodyPr lIns="0" tIns="0" rIns="0" bIns="0" anchor="b">
            <a:noAutofit/>
          </a:bodyPr>
          <a:lstStyle>
            <a:lvl1pPr>
              <a:defRPr sz="384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7121" y="3435789"/>
            <a:ext cx="4888802" cy="341597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92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619125" y="-20065"/>
            <a:ext cx="1510342" cy="1326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456" y="7513723"/>
            <a:ext cx="1287623" cy="4968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3646004" y="7691277"/>
            <a:ext cx="336061" cy="33606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636435" y="7746888"/>
            <a:ext cx="353352" cy="224840"/>
          </a:xfrm>
        </p:spPr>
        <p:txBody>
          <a:bodyPr lIns="0" tIns="0" rIns="0" bIns="0"/>
          <a:lstStyle>
            <a:lvl1pPr algn="ctr">
              <a:defRPr sz="108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571244" y="2284474"/>
            <a:ext cx="4134679" cy="594467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2160" b="1" cap="all" baseline="0">
                <a:solidFill>
                  <a:schemeClr val="accent1"/>
                </a:solidFill>
                <a:latin typeface="+mj-lt"/>
              </a:defRPr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8793502" y="1977823"/>
            <a:ext cx="4888802" cy="3401410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92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8970851" y="5956141"/>
            <a:ext cx="4134679" cy="594467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2160" b="1" cap="all" baseline="0">
                <a:solidFill>
                  <a:schemeClr val="accent3"/>
                </a:solidFill>
                <a:latin typeface="+mj-lt"/>
              </a:defRPr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6101716" y="1983315"/>
            <a:ext cx="1202279" cy="120227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39564" y="2221162"/>
            <a:ext cx="726584" cy="726584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32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7320692" y="5649489"/>
            <a:ext cx="1202279" cy="120227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7558539" y="5887336"/>
            <a:ext cx="726584" cy="726584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32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365817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image" Target="../media/image13.png"></Relationship><Relationship Id="rId2" Type="http://schemas.openxmlformats.org/officeDocument/2006/relationships/notesSlide" Target="../notesSlides/notesSlide10.xml"></Relationship><Relationship Id="rId1" Type="http://schemas.openxmlformats.org/officeDocument/2006/relationships/slideLayout" Target="../slideLayouts/slideLayout1.xml"></Relationship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?>
<Relationships xmlns="http://schemas.openxmlformats.org/package/2006/relationships"><Relationship Id="rId3" Type="http://schemas.openxmlformats.org/officeDocument/2006/relationships/image" Target="../media/image14.png"></Relationship><Relationship Id="rId2" Type="http://schemas.openxmlformats.org/officeDocument/2006/relationships/notesSlide" Target="../notesSlides/notesSlide12.xml"></Relationship><Relationship Id="rId1" Type="http://schemas.openxmlformats.org/officeDocument/2006/relationships/slideLayout" Target="../slideLayouts/slideLayout1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notesSlide" Target="../notesSlides/notesSlide13.xml"></Relationship><Relationship Id="rId1" Type="http://schemas.openxmlformats.org/officeDocument/2006/relationships/slideLayout" Target="../slideLayouts/slideLayout1.xml"></Relationship></Relationships>
</file>

<file path=ppt/slides/_rels/slide14.xml.rels><?xml version="1.0" encoding="UTF-8"?>
<Relationships xmlns="http://schemas.openxmlformats.org/package/2006/relationships"><Relationship Id="rId3" Type="http://schemas.openxmlformats.org/officeDocument/2006/relationships/image" Target="../media/image15.png"></Relationship><Relationship Id="rId2" Type="http://schemas.openxmlformats.org/officeDocument/2006/relationships/notesSlide" Target="../notesSlides/notesSlide14.xml"></Relationship><Relationship Id="rId1" Type="http://schemas.openxmlformats.org/officeDocument/2006/relationships/slideLayout" Target="../slideLayouts/slideLayout4.xml"></Relationship><Relationship Id="rId5" Type="http://schemas.openxmlformats.org/officeDocument/2006/relationships/image" Target="../media/image17.png"></Relationship><Relationship Id="rId4" Type="http://schemas.openxmlformats.org/officeDocument/2006/relationships/image" Target="../media/image16.svg"></Relationship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?>
<Relationships xmlns="http://schemas.openxmlformats.org/package/2006/relationships"><Relationship Id="rId3" Type="http://schemas.openxmlformats.org/officeDocument/2006/relationships/image" Target="../media/image22.png"></Relationship><Relationship Id="rId2" Type="http://schemas.openxmlformats.org/officeDocument/2006/relationships/notesSlide" Target="../notesSlides/notesSlide16.xml"></Relationship><Relationship Id="rId1" Type="http://schemas.openxmlformats.org/officeDocument/2006/relationships/slideLayout" Target="../slideLayouts/slideLayout1.xml"></Relationship></Relationships>
</file>

<file path=ppt/slides/_rels/slide17.xml.rels><?xml version="1.0" encoding="UTF-8"?>
<Relationships xmlns="http://schemas.openxmlformats.org/package/2006/relationships"><Relationship Id="rId3" Type="http://schemas.openxmlformats.org/officeDocument/2006/relationships/image" Target="../media/image23.png"></Relationship><Relationship Id="rId2" Type="http://schemas.openxmlformats.org/officeDocument/2006/relationships/notesSlide" Target="../notesSlides/notesSlide17.xml"></Relationship><Relationship Id="rId1" Type="http://schemas.openxmlformats.org/officeDocument/2006/relationships/slideLayout" Target="../slideLayouts/slideLayout1.xml"></Relationship></Relationships>
</file>

<file path=ppt/slides/_rels/slide18.xml.rels><?xml version="1.0" encoding="UTF-8"?>
<Relationships xmlns="http://schemas.openxmlformats.org/package/2006/relationships"><Relationship Id="rId3" Type="http://schemas.openxmlformats.org/officeDocument/2006/relationships/image" Target="../media/image24.png"></Relationship><Relationship Id="rId2" Type="http://schemas.openxmlformats.org/officeDocument/2006/relationships/notesSlide" Target="../notesSlides/notesSlide18.xml"></Relationship><Relationship Id="rId1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3.xml.rels><?xml version="1.0" encoding="UTF-8"?>
<Relationships xmlns="http://schemas.openxmlformats.org/package/2006/relationships"><Relationship Id="rId3" Type="http://schemas.openxmlformats.org/officeDocument/2006/relationships/image" Target="../media/image3.png"></Relationship><Relationship Id="rId2" Type="http://schemas.openxmlformats.org/officeDocument/2006/relationships/notesSlide" Target="../notesSlides/notesSlide3.xml"></Relationship><Relationship Id="rId1" Type="http://schemas.openxmlformats.org/officeDocument/2006/relationships/slideLayout" Target="../slideLayouts/slideLayout1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notesSlide" Target="../notesSlides/notesSlide4.xml"></Relationship><Relationship Id="rId1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3" Type="http://schemas.openxmlformats.org/officeDocument/2006/relationships/image" Target="../media/image4.jpg"></Relationship><Relationship Id="rId2" Type="http://schemas.openxmlformats.org/officeDocument/2006/relationships/notesSlide" Target="../notesSlides/notesSlide5.xml"></Relationship><Relationship Id="rId1" Type="http://schemas.openxmlformats.org/officeDocument/2006/relationships/slideLayout" Target="../slideLayouts/slideLayout3.xml"></Relationship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5.png"></Relationship><Relationship Id="rId2" Type="http://schemas.openxmlformats.org/officeDocument/2006/relationships/notesSlide" Target="../notesSlides/notesSlide6.xml"></Relationship><Relationship Id="rId1" Type="http://schemas.openxmlformats.org/officeDocument/2006/relationships/slideLayout" Target="../slideLayouts/slideLayout1.xml"></Relationship></Relationships>
</file>

<file path=ppt/slides/_rels/slide7.xml.rels><?xml version="1.0" encoding="UTF-8"?>
<Relationships xmlns="http://schemas.openxmlformats.org/package/2006/relationships"><Relationship Id="rId3" Type="http://schemas.openxmlformats.org/officeDocument/2006/relationships/image" Target="../media/image6.png"></Relationship><Relationship Id="rId2" Type="http://schemas.openxmlformats.org/officeDocument/2006/relationships/notesSlide" Target="../notesSlides/notesSlide7.xml"></Relationship><Relationship Id="rId1" Type="http://schemas.openxmlformats.org/officeDocument/2006/relationships/slideLayout" Target="../slideLayouts/slideLayout1.xml"></Relationship><Relationship Id="rId5" Type="http://schemas.openxmlformats.org/officeDocument/2006/relationships/image" Target="../media/image8.png"></Relationship><Relationship Id="rId4" Type="http://schemas.openxmlformats.org/officeDocument/2006/relationships/image" Target="../media/image7.png"></Relationship></Relationships>
</file>

<file path=ppt/slides/_rels/slide8.xml.rels><?xml version="1.0" encoding="UTF-8"?>
<Relationships xmlns="http://schemas.openxmlformats.org/package/2006/relationships"><Relationship Id="rId3" Type="http://schemas.openxmlformats.org/officeDocument/2006/relationships/image" Target="../media/image9.png"></Relationship><Relationship Id="rId2" Type="http://schemas.openxmlformats.org/officeDocument/2006/relationships/notesSlide" Target="../notesSlides/notesSlide8.xml"></Relationship><Relationship Id="rId1" Type="http://schemas.openxmlformats.org/officeDocument/2006/relationships/slideLayout" Target="../slideLayouts/slideLayout1.xml"></Relationship><Relationship Id="rId5" Type="http://schemas.openxmlformats.org/officeDocument/2006/relationships/image" Target="../media/image11.png"></Relationship><Relationship Id="rId4" Type="http://schemas.openxmlformats.org/officeDocument/2006/relationships/image" Target="../media/image10.png"></Relationship></Relationships>
</file>

<file path=ppt/slides/_rels/slide9.xml.rels><?xml version="1.0" encoding="UTF-8"?>
<Relationships xmlns="http://schemas.openxmlformats.org/package/2006/relationships"><Relationship Id="rId3" Type="http://schemas.openxmlformats.org/officeDocument/2006/relationships/image" Target="../media/image12.png"></Relationship><Relationship Id="rId2" Type="http://schemas.openxmlformats.org/officeDocument/2006/relationships/notesSlide" Target="../notesSlides/notesSlide9.xml"></Relationship><Relationship Id="rId1" Type="http://schemas.openxmlformats.org/officeDocument/2006/relationships/slideLayout" Target="../slideLayouts/slideLayout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F4B5D49-7CAE-A5FC-2513-2E80C24C0F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7100" r="17100"/>
          <a:stretch>
            <a:fillRect/>
          </a:stretch>
        </p:blipFill>
        <p:spPr/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2E8FE68-E620-0F25-7D3B-CBC323EFAE66}"/>
              </a:ext>
            </a:extLst>
          </p:cNvPr>
          <p:cNvSpPr txBox="1">
            <a:spLocks/>
          </p:cNvSpPr>
          <p:nvPr/>
        </p:nvSpPr>
        <p:spPr>
          <a:xfrm>
            <a:off x="0" y="3319462"/>
            <a:ext cx="5924653" cy="1590676"/>
          </a:xfrm>
        </p:spPr>
        <p:txBody>
          <a:bodyPr lIns="0" tIns="0" rIns="0" bIns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4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 OF DEFORMED WING VIRUS IN HONEY BEE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87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25473"/>
            <a:ext cx="92506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Identifying Healthy Bees with Wings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1443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94006" y="2168366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217527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Wing Integrity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885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Healthy honey bees exhibit symmetrical and undamaged wings, a sign of their optimal health.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4164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78766" y="4026098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4033004"/>
            <a:ext cx="2385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Wing Vein Analysis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Examining the intricate network of wing veins provides insights into the overall condition of honey bees.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14164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74956" y="5883831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388513" y="5890736"/>
            <a:ext cx="2979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Color and Pigmentation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23885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Distinctive coloration and pigment distribution on wings indicate robust bee health and genetic diversity.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60B451-D3C6-A55A-6B6B-F488AE5FEBFD}"/>
              </a:ext>
            </a:extLst>
          </p:cNvPr>
          <p:cNvSpPr/>
          <p:nvPr/>
        </p:nvSpPr>
        <p:spPr>
          <a:xfrm>
            <a:off x="258183" y="158138"/>
            <a:ext cx="5852159" cy="7637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dirty="0"/>
              <a:t>LITERATURE SURVEY:</a:t>
            </a:r>
            <a:endParaRPr lang="en-IN" sz="48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67C9EB5-389A-7DFB-D972-D6621CDF41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4622186"/>
              </p:ext>
            </p:extLst>
          </p:nvPr>
        </p:nvGraphicFramePr>
        <p:xfrm>
          <a:off x="1545515" y="1280160"/>
          <a:ext cx="11944572" cy="68020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86143">
                  <a:extLst>
                    <a:ext uri="{9D8B030D-6E8A-4147-A177-3AD203B41FA5}">
                      <a16:colId xmlns:a16="http://schemas.microsoft.com/office/drawing/2014/main" val="2557818493"/>
                    </a:ext>
                  </a:extLst>
                </a:gridCol>
                <a:gridCol w="2986143">
                  <a:extLst>
                    <a:ext uri="{9D8B030D-6E8A-4147-A177-3AD203B41FA5}">
                      <a16:colId xmlns:a16="http://schemas.microsoft.com/office/drawing/2014/main" val="3835465735"/>
                    </a:ext>
                  </a:extLst>
                </a:gridCol>
                <a:gridCol w="2986143">
                  <a:extLst>
                    <a:ext uri="{9D8B030D-6E8A-4147-A177-3AD203B41FA5}">
                      <a16:colId xmlns:a16="http://schemas.microsoft.com/office/drawing/2014/main" val="4009860175"/>
                    </a:ext>
                  </a:extLst>
                </a:gridCol>
                <a:gridCol w="2986143">
                  <a:extLst>
                    <a:ext uri="{9D8B030D-6E8A-4147-A177-3AD203B41FA5}">
                      <a16:colId xmlns:a16="http://schemas.microsoft.com/office/drawing/2014/main" val="307533515"/>
                    </a:ext>
                  </a:extLst>
                </a:gridCol>
              </a:tblGrid>
              <a:tr h="1069310">
                <a:tc>
                  <a:txBody>
                    <a:bodyPr/>
                    <a:lstStyle/>
                    <a:p>
                      <a:r>
                        <a:rPr lang="en-IN" dirty="0"/>
                        <a:t>RESEARCH PAPER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AUTHOR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YEAR PUBLISHED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 USED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191413"/>
                  </a:ext>
                </a:extLst>
              </a:tr>
              <a:tr h="1069310">
                <a:tc>
                  <a:txBody>
                    <a:bodyPr/>
                    <a:lstStyle/>
                    <a:p>
                      <a:r>
                        <a:rPr lang="en-US" dirty="0"/>
                        <a:t>Evaluating classification and feature selection techniques for honeybee subspecies identification using wing images.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Felipe Leno da Silva, Marina Lopes Grassi Sella, Tiago Mauricio </a:t>
                      </a:r>
                      <a:r>
                        <a:rPr lang="en-IN" dirty="0" err="1"/>
                        <a:t>Francoy</a:t>
                      </a:r>
                      <a:r>
                        <a:rPr lang="en-IN" dirty="0"/>
                        <a:t>, Anna Helena </a:t>
                      </a:r>
                      <a:r>
                        <a:rPr lang="en-IN" dirty="0" err="1"/>
                        <a:t>Reali</a:t>
                      </a:r>
                      <a:r>
                        <a:rPr lang="en-IN" dirty="0"/>
                        <a:t> Costa.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17 March 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0" spc="-131" dirty="0">
                          <a:solidFill>
                            <a:srgbClr val="000000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Naive Bayes,</a:t>
                      </a:r>
                      <a:r>
                        <a:rPr lang="en-US" dirty="0"/>
                        <a:t> K-Nearest Neighbor , Logistic Regression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164779"/>
                  </a:ext>
                </a:extLst>
              </a:tr>
              <a:tr h="106931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Deformed Wing Virus in Honeybees and Other Insects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Stephen J. Martin, Laura E. Brettell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June 11, 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020331"/>
                  </a:ext>
                </a:extLst>
              </a:tr>
              <a:tr h="1069310">
                <a:tc>
                  <a:txBody>
                    <a:bodyPr/>
                    <a:lstStyle/>
                    <a:p>
                      <a:r>
                        <a:rPr lang="en-US" dirty="0"/>
                        <a:t>Honey Bee Colony Population Daily Loss Rate Forecasting and an Early Warning Method Using Temporal Convolutional Networks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Thi-Nha</a:t>
                      </a:r>
                      <a:r>
                        <a:rPr lang="en-IN" dirty="0"/>
                        <a:t> Ngo, Dan </a:t>
                      </a:r>
                      <a:r>
                        <a:rPr lang="en-IN" dirty="0" err="1"/>
                        <a:t>Jeric</a:t>
                      </a:r>
                      <a:r>
                        <a:rPr lang="en-IN" dirty="0"/>
                        <a:t> </a:t>
                      </a:r>
                      <a:r>
                        <a:rPr lang="en-IN" dirty="0" err="1"/>
                        <a:t>Arcega</a:t>
                      </a:r>
                      <a:r>
                        <a:rPr lang="en-IN" dirty="0"/>
                        <a:t> </a:t>
                      </a:r>
                      <a:r>
                        <a:rPr lang="en-IN" dirty="0" err="1"/>
                        <a:t>Rustia</a:t>
                      </a:r>
                      <a:r>
                        <a:rPr lang="en-IN" dirty="0"/>
                        <a:t>  , En-Cheng Yang and Ta-</a:t>
                      </a:r>
                      <a:r>
                        <a:rPr lang="en-IN" dirty="0" err="1"/>
                        <a:t>Te</a:t>
                      </a:r>
                      <a:r>
                        <a:rPr lang="en-IN" dirty="0"/>
                        <a:t> Lin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 June 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Temporal Convolutional Networks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212644"/>
                  </a:ext>
                </a:extLst>
              </a:tr>
              <a:tr h="1069310">
                <a:tc>
                  <a:txBody>
                    <a:bodyPr/>
                    <a:lstStyle/>
                    <a:p>
                      <a:r>
                        <a:rPr lang="en-US" dirty="0"/>
                        <a:t>Deformed wing virus type A, a major honey bee pathogen, is vectored by the mite Varroa destructor in a non propagative manner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Francisco Posada-</a:t>
                      </a:r>
                      <a:r>
                        <a:rPr lang="en-IN" dirty="0" err="1"/>
                        <a:t>Florez</a:t>
                      </a:r>
                      <a:r>
                        <a:rPr lang="en-IN" dirty="0"/>
                        <a:t>, Anna K. Childers , Matthew C. </a:t>
                      </a:r>
                      <a:r>
                        <a:rPr lang="en-IN" dirty="0" err="1"/>
                        <a:t>Heerman</a:t>
                      </a:r>
                      <a:r>
                        <a:rPr lang="en-IN" dirty="0"/>
                        <a:t>, Noble I. </a:t>
                      </a:r>
                      <a:r>
                        <a:rPr lang="en-IN" dirty="0" err="1"/>
                        <a:t>Egekwu</a:t>
                      </a:r>
                      <a:r>
                        <a:rPr lang="en-IN" dirty="0"/>
                        <a:t>, Steven C. Cook , </a:t>
                      </a:r>
                      <a:r>
                        <a:rPr lang="en-IN" dirty="0" err="1"/>
                        <a:t>YanpingChen</a:t>
                      </a:r>
                      <a:r>
                        <a:rPr lang="en-IN" dirty="0"/>
                        <a:t>, Jay D. Evans &amp; </a:t>
                      </a:r>
                      <a:r>
                        <a:rPr lang="en-IN" dirty="0" err="1"/>
                        <a:t>EugeneV</a:t>
                      </a:r>
                      <a:r>
                        <a:rPr lang="en-IN" dirty="0"/>
                        <a:t>. Ryabov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 AUGUST 2019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RT-qPCR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8212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1261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31265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31265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55406" y="1190243"/>
            <a:ext cx="1023211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7"/>
              </a:lnSpc>
            </a:pPr>
            <a:r>
              <a:rPr lang="en-US" sz="3600" kern="0" spc="-131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Naive Bayes Algorithm for Classification: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12459" y="6512494"/>
            <a:ext cx="339685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3600" b="1" kern="0" spc="-66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Probabilistic Classification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512459" y="7103946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8"/>
              </a:lnSpc>
            </a:pPr>
            <a:r>
              <a:rPr lang="en-US" sz="24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Naive Bayes is a probabilistic classifier based on Bayes' theorem with an assumption of independence between predictors. It is particularly effective for tasks with a large number of features.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70C929-B8C4-3DAA-CDCB-B1B10BE92B33}"/>
              </a:ext>
            </a:extLst>
          </p:cNvPr>
          <p:cNvSpPr/>
          <p:nvPr/>
        </p:nvSpPr>
        <p:spPr>
          <a:xfrm>
            <a:off x="3528509" y="95820"/>
            <a:ext cx="8089750" cy="112666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METHODOLOGIES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7D2D30-9887-6086-4840-B5D89DCCF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459" y="2010752"/>
            <a:ext cx="10554414" cy="443106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095FD-4074-E7CF-5490-24F59E262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2C6781-4D39-0F6F-135D-9A8E749A69A3}"/>
              </a:ext>
            </a:extLst>
          </p:cNvPr>
          <p:cNvSpPr txBox="1"/>
          <p:nvPr/>
        </p:nvSpPr>
        <p:spPr>
          <a:xfrm>
            <a:off x="591671" y="419548"/>
            <a:ext cx="13597665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is a vector containing a bee's feature values, such as wing size and virus load.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is a binary variable that indicates the infection status of the bee (1 = DWV Positive, 0 = DWV Negative).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posterior probability, P(B|A), that the bee is DWV positive or negative given its collection of feature values is determined by the Naive Bayes formula. Applying the Bayes Rule: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P(B|A) is equal to P(A|B) * P(B) / P(A).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P(B=1) = the training data-based prior probability that the bee is infected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probability of feature values is P(A|B=1). The bee A is infected.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P(A) is the feature values' marginal probability.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 particular bee with feature set A, we would compute and compare the following in order to create a classifier: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P(Y=1|A) as opposed to P(Y=0|A)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883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Applying K-Nearest Neighbor for Deformed Wing Virus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121" y="3435790"/>
            <a:ext cx="4888802" cy="2072125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K-nearest neighbor algorithm can be used to identify geospatial clusters of DWV-infected bee colonies, aiding in targeted interventions and control measures.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8793502" y="4539727"/>
            <a:ext cx="4888802" cy="839506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assists in forecasting the possibility of DWV outbreaks by using the gathered data.</a:t>
            </a:r>
          </a:p>
        </p:txBody>
      </p:sp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FF04577E-9898-2B56-6714-0AD47DC58E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9429145" y="-876247"/>
            <a:ext cx="2819771" cy="6344488"/>
          </a:xfrm>
          <a:prstGeom prst="rect">
            <a:avLst/>
          </a:prstGeom>
        </p:spPr>
      </p:pic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3DB8B9A5-511D-53D7-BF3D-854DF88C943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C44071-6B29-2B3B-A0C5-B39640D1D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229" y="1280135"/>
            <a:ext cx="4018163" cy="2783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11DD73-C46E-FBDE-1C9A-3EB76F2A8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7152" y="2267893"/>
            <a:ext cx="3718882" cy="807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DF21AC-3594-A8A7-BC6C-5897EE5AD5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8716" y="5926981"/>
            <a:ext cx="3825572" cy="7468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6936BC-BC7B-00F6-5EF1-89CD7EBB0B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361" y="4932728"/>
            <a:ext cx="4343595" cy="278785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C44524D8-CFCF-6D1B-512D-8DE9D4B64B18}"/>
              </a:ext>
            </a:extLst>
          </p:cNvPr>
          <p:cNvSpPr/>
          <p:nvPr/>
        </p:nvSpPr>
        <p:spPr>
          <a:xfrm>
            <a:off x="4421392" y="2538805"/>
            <a:ext cx="5455760" cy="355002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4A95BCC2-3DF8-AE87-273E-C64434BBE4FE}"/>
              </a:ext>
            </a:extLst>
          </p:cNvPr>
          <p:cNvSpPr/>
          <p:nvPr/>
        </p:nvSpPr>
        <p:spPr>
          <a:xfrm>
            <a:off x="4612956" y="6122892"/>
            <a:ext cx="5455760" cy="355002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00D69AC-17A9-80D4-0566-6BA587D6B8AE}"/>
              </a:ext>
            </a:extLst>
          </p:cNvPr>
          <p:cNvSpPr/>
          <p:nvPr/>
        </p:nvSpPr>
        <p:spPr>
          <a:xfrm>
            <a:off x="892884" y="739871"/>
            <a:ext cx="3313355" cy="4699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IMAGES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8521A6-EC5E-821B-CEF6-D882826EA3EF}"/>
              </a:ext>
            </a:extLst>
          </p:cNvPr>
          <p:cNvSpPr/>
          <p:nvPr/>
        </p:nvSpPr>
        <p:spPr>
          <a:xfrm>
            <a:off x="9705189" y="916792"/>
            <a:ext cx="4355055" cy="4749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RESULTS IN COLAB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BE0A45-B941-45C6-7EE3-BFA07837894A}"/>
              </a:ext>
            </a:extLst>
          </p:cNvPr>
          <p:cNvSpPr txBox="1"/>
          <p:nvPr/>
        </p:nvSpPr>
        <p:spPr>
          <a:xfrm>
            <a:off x="5361055" y="2218046"/>
            <a:ext cx="3496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CAPTURED THROUGH IVCAM</a:t>
            </a:r>
            <a:endParaRPr lang="en-IN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9B9E00-97B6-0944-EF72-793AD1487BF2}"/>
              </a:ext>
            </a:extLst>
          </p:cNvPr>
          <p:cNvSpPr txBox="1"/>
          <p:nvPr/>
        </p:nvSpPr>
        <p:spPr>
          <a:xfrm>
            <a:off x="5361055" y="5759011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CAPTURED THROUGH IVCAM</a:t>
            </a:r>
            <a:endParaRPr lang="en-IN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1DFF31F-EB3D-C5F1-BB2F-725CE402A619}"/>
              </a:ext>
            </a:extLst>
          </p:cNvPr>
          <p:cNvSpPr/>
          <p:nvPr/>
        </p:nvSpPr>
        <p:spPr>
          <a:xfrm>
            <a:off x="3187768" y="147710"/>
            <a:ext cx="8254863" cy="55699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METHODOLOGY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184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3199" y="925473"/>
            <a:ext cx="92506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Creating a Web Page for the Project</a:t>
            </a:r>
          </a:p>
        </p:txBody>
      </p:sp>
      <p:sp>
        <p:nvSpPr>
          <p:cNvPr id="6" name="Shape 3"/>
          <p:cNvSpPr/>
          <p:nvPr/>
        </p:nvSpPr>
        <p:spPr>
          <a:xfrm>
            <a:off x="11443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94006" y="2168366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217527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Content Planning</a:t>
            </a:r>
          </a:p>
        </p:txBody>
      </p:sp>
      <p:sp>
        <p:nvSpPr>
          <p:cNvPr id="11" name="Text 8"/>
          <p:cNvSpPr/>
          <p:nvPr/>
        </p:nvSpPr>
        <p:spPr>
          <a:xfrm>
            <a:off x="23885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Initial stages involving the planning and structuring of web content to present the research effectively.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4164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78766" y="4026098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4033004"/>
            <a:ext cx="2385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Design &amp; Development</a:t>
            </a:r>
          </a:p>
        </p:txBody>
      </p:sp>
      <p:sp>
        <p:nvSpPr>
          <p:cNvPr id="16" name="Text 13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The process of creating an engaging and user-friendly interface to host information and engage with the audience.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14164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C3D5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74956" y="5883831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388513" y="5890736"/>
            <a:ext cx="2979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200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Testing &amp; Optimization</a:t>
            </a:r>
          </a:p>
        </p:txBody>
      </p:sp>
      <p:sp>
        <p:nvSpPr>
          <p:cNvPr id="21" name="Text 18"/>
          <p:cNvSpPr/>
          <p:nvPr/>
        </p:nvSpPr>
        <p:spPr>
          <a:xfrm>
            <a:off x="23885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Detailing the testing phase and optimization strategies to ensure seamless user experience and accessibility.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Image 0" descr="preencoded.png">
            <a:extLst>
              <a:ext uri="{FF2B5EF4-FFF2-40B4-BE49-F238E27FC236}">
                <a16:creationId xmlns:a16="http://schemas.microsoft.com/office/drawing/2014/main" id="{CD57F4F9-FA3C-93CC-5C63-A5F5BFEAD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364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74E7F0-E971-0D0D-C83E-653FDA8EE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EE581CE-5F46-211C-0555-0A432436E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4830"/>
            <a:ext cx="14630400" cy="713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3040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471255"/>
            <a:ext cx="90449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Conclusion and Future Implications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833199" y="2498884"/>
            <a:ext cx="4542115" cy="2373987"/>
          </a:xfrm>
          <a:prstGeom prst="roundRect">
            <a:avLst>
              <a:gd name="adj" fmla="val 4212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9181" y="2734866"/>
            <a:ext cx="3147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Research Advancements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69181" y="3215283"/>
            <a:ext cx="407015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Continued research in honey bee health prediction can lead to new insights and innovative solutions for bee conservation.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597485" y="2498884"/>
            <a:ext cx="4542115" cy="2373987"/>
          </a:xfrm>
          <a:prstGeom prst="roundRect">
            <a:avLst>
              <a:gd name="adj" fmla="val 4212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833467" y="2734866"/>
            <a:ext cx="2727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Educational Outreach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833467" y="3215283"/>
            <a:ext cx="407015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Spreading awareness about honey bee health can inspire individuals to take action and promote sustainable practices.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833199" y="5095042"/>
            <a:ext cx="9306401" cy="1663184"/>
          </a:xfrm>
          <a:prstGeom prst="roundRect">
            <a:avLst>
              <a:gd name="adj" fmla="val 6012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3" name="Text 10"/>
          <p:cNvSpPr/>
          <p:nvPr/>
        </p:nvSpPr>
        <p:spPr>
          <a:xfrm>
            <a:off x="1069181" y="5331023"/>
            <a:ext cx="32918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Policies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69181" y="5811441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Text 5">
            <a:extLst>
              <a:ext uri="{FF2B5EF4-FFF2-40B4-BE49-F238E27FC236}">
                <a16:creationId xmlns:a16="http://schemas.microsoft.com/office/drawing/2014/main" id="{B20E6C63-57BF-EF9C-9EA8-5AAF4D1628BB}"/>
              </a:ext>
            </a:extLst>
          </p:cNvPr>
          <p:cNvSpPr/>
          <p:nvPr/>
        </p:nvSpPr>
        <p:spPr>
          <a:xfrm>
            <a:off x="1115699" y="5678209"/>
            <a:ext cx="8178908" cy="8440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setting up and Implementing a web application to simplify the process of identifying the health of honey bees.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B7DB4A-320D-2DD8-BBCE-B1AEA0B3DC33}"/>
              </a:ext>
            </a:extLst>
          </p:cNvPr>
          <p:cNvSpPr/>
          <p:nvPr/>
        </p:nvSpPr>
        <p:spPr>
          <a:xfrm>
            <a:off x="3775710" y="731520"/>
            <a:ext cx="5464810" cy="12153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2F24D2-F1CB-E949-D070-53E0AE4CD775}"/>
              </a:ext>
            </a:extLst>
          </p:cNvPr>
          <p:cNvSpPr txBox="1"/>
          <p:nvPr/>
        </p:nvSpPr>
        <p:spPr>
          <a:xfrm>
            <a:off x="2592705" y="2762885"/>
            <a:ext cx="7316469" cy="322897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2400"/>
              <a:t>K.venu gopal</a:t>
            </a:r>
            <a:endParaRPr lang="ko-KR" altLang="en-US" sz="2400"/>
          </a:p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2400"/>
              <a:t>T.Abhinav</a:t>
            </a:r>
            <a:endParaRPr lang="ko-KR" altLang="en-US" sz="2400"/>
          </a:p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2400"/>
              <a:t>E.lavanya</a:t>
            </a:r>
            <a:endParaRPr lang="ko-KR" altLang="en-US" sz="2400"/>
          </a:p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2400"/>
              <a:t>G.Shasank</a:t>
            </a:r>
            <a:endParaRPr lang="ko-KR" altLang="en-US" sz="2400"/>
          </a:p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/>
          </a:p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/>
          </a:p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/>
          </a:p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/>
          </a:p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/>
          </a:p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E367FA-246A-5E5D-CC0A-2CA58728E420}"/>
              </a:ext>
            </a:extLst>
          </p:cNvPr>
          <p:cNvSpPr txBox="1"/>
          <p:nvPr/>
        </p:nvSpPr>
        <p:spPr>
          <a:xfrm>
            <a:off x="2592705" y="5845175"/>
            <a:ext cx="7315835" cy="52260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2800" b="1"/>
              <a:t>TEAM NO:-VH187</a:t>
            </a:r>
            <a:endParaRPr lang="ko-KR" altLang="en-US" sz="2800" b="1"/>
          </a:p>
        </p:txBody>
      </p:sp>
    </p:spTree>
    <p:extLst>
      <p:ext uri="{BB962C8B-B14F-4D97-AF65-F5344CB8AC3E}">
        <p14:creationId xmlns:p14="http://schemas.microsoft.com/office/powerpoint/2010/main" val="1975485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-18288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8932" y="2302136"/>
            <a:ext cx="5791718" cy="9036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3600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Predicting Honey Bee Health through Wing Detection: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48932" y="4490719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Honey bee health prediction plays a vital role in ensuring the well-being of these pollinators. By detecting the presence of wings, we can accurately assess their health status.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28772DC1-0C2A-8348-17E3-0222B82BCBCD}"/>
              </a:ext>
            </a:extLst>
          </p:cNvPr>
          <p:cNvSpPr/>
          <p:nvPr/>
        </p:nvSpPr>
        <p:spPr>
          <a:xfrm>
            <a:off x="0" y="-3792"/>
            <a:ext cx="7477601" cy="14907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Problem statement: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53" y="2190750"/>
            <a:ext cx="13577246" cy="52216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and eliminating the dangerous DWV virus in individual bees as well as entire colonies is essential.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algorithms on image datasets of infected vs. healthy bees can provide predictive models to classify bees based on visual cues such wing deformities.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Additionally, algorithms are capable of identifying behavioral or auditory clues indicative of a viral disease.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These models have the potential to provide quick, hands-off DWV monitoring in the field when applied to footage from internal cameras or hive entrances.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153" y="1652867"/>
            <a:ext cx="6002767" cy="52216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computer vision that can accurately predict the affected or healthy bee.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objective is to develop a web page that can recognize the presence of the deformed wing virus (DWV) in bees automatically.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order to "train" this computer to distinguish between sick and healthy bee wings, we will show it a ton of pictures. To develop this software, we will use popular machine learning libraries such as TensorFlow.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CA9699B-546B-366A-8AA6-039737B19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7172" y="1183342"/>
            <a:ext cx="6881310" cy="480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649016"/>
            <a:ext cx="86563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Honey Bee Health: Why It Matters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833199" y="2676644"/>
            <a:ext cx="4542115" cy="2018586"/>
          </a:xfrm>
          <a:prstGeom prst="roundRect">
            <a:avLst>
              <a:gd name="adj" fmla="val 4953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9181" y="291262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Vital Role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69181" y="3393043"/>
            <a:ext cx="407015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Healthy honey bees are crucial for maintaining biodiversity and ensuring food production through pollination.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597485" y="2676644"/>
            <a:ext cx="4542115" cy="2018586"/>
          </a:xfrm>
          <a:prstGeom prst="roundRect">
            <a:avLst>
              <a:gd name="adj" fmla="val 4953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833467" y="2912626"/>
            <a:ext cx="2491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Ecosystem Balance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833467" y="3393043"/>
            <a:ext cx="407015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A decline in honey bee health can disrupt entire ecosystems, affecting both plants and animals.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833199" y="4917400"/>
            <a:ext cx="9306401" cy="1663184"/>
          </a:xfrm>
          <a:prstGeom prst="roundRect">
            <a:avLst>
              <a:gd name="adj" fmla="val 6012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69181" y="515338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Economic Impact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69181" y="5633799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Honey bees contribute billions of dollars to the global economy through pollination services.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08989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The Benefits of Predicting Honey Bee Health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922984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237559"/>
            <a:ext cx="26746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Enhanced Pollination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5717977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By ensuring the health of honey bees, we promote effective pollination, leading to increased crop yields.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922984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237678"/>
            <a:ext cx="2750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Ecosystem Resilience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667137" y="5718096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Healthy honey bees contribute to the resilience and stability of ecosystems, supporting biodiversity.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922984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237678"/>
            <a:ext cx="2606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Economic Prosperity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5718096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By securing honey bee populations, we safeguard the economic benefits derived from pollination services.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441133"/>
            <a:ext cx="72542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Detecting Honey Bee Wings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579846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894421"/>
            <a:ext cx="3139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High-Resolution Imaging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5374838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We use advanced imaging techniques to capture detailed images of honey bee wings.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579846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894540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Automated Wing Detection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667137" y="5722144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Sophisticated algorithms analyze the images to identify and isolate honey bee wings.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579846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894540"/>
            <a:ext cx="22783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Machine Learning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5374958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Machine learning models are trained to recognize healthy and damaged wing patterns.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52388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The Power of Wings: Determining Health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833199" y="34194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0722" y="3461147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495794"/>
            <a:ext cx="2346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Indicator of Vitality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55313" y="3976211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Healthy honey bees possess intact wings, while damaged wings may indicate underlying health issues.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597485" y="34194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59768" y="3461147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34957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Quality of Flight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319599" y="3976211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Intact wings enable honey bees to fly efficiently, while impaired wings affect their mobility and foraging capabilities.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833199" y="5438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91672" y="5479852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51449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Times New Roman" panose="02020603050405020304" pitchFamily="18" charset="0"/>
                <a:ea typeface="Raleway" pitchFamily="34" charset="-122"/>
                <a:cs typeface="Times New Roman" panose="02020603050405020304" pitchFamily="18" charset="0"/>
              </a:rPr>
              <a:t>Age Assessment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1555313" y="5994916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By observing wing wear patterns, we can estimate the age of honey bees, which aids in understanding population dynamics.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Company>PptxGenJS</Company>
  <DocSecurity>0</DocSecurity>
  <HyperlinksChanged>false</HyperlinksChanged>
  <Lines>0</Lines>
  <LinksUpToDate>false</LinksUpToDate>
  <Pages>18</Pages>
  <Paragraphs>145</Paragraphs>
  <Words>1168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PptxGenJS</dc:creator>
  <cp:lastModifiedBy>Polaris Office</cp:lastModifiedBy>
  <dc:title>PptxGenJS Presentation</dc:title>
  <dc:subject>PptxGenJS Presentation</dc:subject>
  <dcterms:modified xsi:type="dcterms:W3CDTF">2024-02-06T07:24:49Z</dcterms:modified>
</cp:coreProperties>
</file>